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61" r:id="rId2"/>
    <p:sldId id="256" r:id="rId3"/>
    <p:sldId id="257" r:id="rId4"/>
    <p:sldId id="262" r:id="rId5"/>
    <p:sldId id="266" r:id="rId6"/>
    <p:sldId id="263" r:id="rId7"/>
    <p:sldId id="268" r:id="rId8"/>
    <p:sldId id="267" r:id="rId9"/>
    <p:sldId id="258" r:id="rId10"/>
    <p:sldId id="259" r:id="rId11"/>
    <p:sldId id="26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6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4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7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0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6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9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4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3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b052024/Machine-Prediction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646" y="284477"/>
            <a:ext cx="8648201" cy="47317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Extraction and Price Prediction-Cell Phones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8149" y="1428206"/>
            <a:ext cx="5016726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2" y="757647"/>
            <a:ext cx="10833358" cy="45829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3176" y="5426335"/>
            <a:ext cx="6844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Title- Price Prediction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Models </a:t>
            </a:r>
          </a:p>
          <a:p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Name-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Debasis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Panda</a:t>
            </a:r>
          </a:p>
          <a:p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GitHub-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https://github.com/Deb052024/Machine-Prediction.git</a:t>
            </a:r>
            <a:endParaRPr lang="en-IN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426" y="90710"/>
            <a:ext cx="9523412" cy="61414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Regression Machine Learning Models and KPI</a:t>
            </a:r>
            <a:endParaRPr lang="en-IN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14907"/>
              </p:ext>
            </p:extLst>
          </p:nvPr>
        </p:nvGraphicFramePr>
        <p:xfrm>
          <a:off x="1773237" y="811530"/>
          <a:ext cx="5265738" cy="2693672"/>
        </p:xfrm>
        <a:graphic>
          <a:graphicData uri="http://schemas.openxmlformats.org/drawingml/2006/table">
            <a:tbl>
              <a:tblPr/>
              <a:tblGrid>
                <a:gridCol w="2472860">
                  <a:extLst>
                    <a:ext uri="{9D8B030D-6E8A-4147-A177-3AD203B41FA5}">
                      <a16:colId xmlns:a16="http://schemas.microsoft.com/office/drawing/2014/main" val="1617655956"/>
                    </a:ext>
                  </a:extLst>
                </a:gridCol>
                <a:gridCol w="1421375">
                  <a:extLst>
                    <a:ext uri="{9D8B030D-6E8A-4147-A177-3AD203B41FA5}">
                      <a16:colId xmlns:a16="http://schemas.microsoft.com/office/drawing/2014/main" val="2043939264"/>
                    </a:ext>
                  </a:extLst>
                </a:gridCol>
                <a:gridCol w="1371503">
                  <a:extLst>
                    <a:ext uri="{9D8B030D-6E8A-4147-A177-3AD203B41FA5}">
                      <a16:colId xmlns:a16="http://schemas.microsoft.com/office/drawing/2014/main" val="3702646839"/>
                    </a:ext>
                  </a:extLst>
                </a:gridCol>
              </a:tblGrid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01068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Accuracy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Accuracy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577238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764973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572719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61533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Logistics Regression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69142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757564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565642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AdaBoost</a:t>
                      </a:r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4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Regressor</a:t>
                      </a:r>
                      <a:endParaRPr lang="en-IN" sz="14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30837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811530"/>
            <a:ext cx="5153025" cy="2779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3505203"/>
            <a:ext cx="6110287" cy="29717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39025" y="3762375"/>
            <a:ext cx="49339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Logistics Regression Training and Testing score are least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Random Forest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are highest and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scond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R^2 , Mean Absolute Error and Mean Square values indicate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best predictor model for Price, but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bit over fit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difference between train and test accuracy score is least for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hence is a best fit model,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 over fit or under fit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Adjacent graph depicts ensemble techniques perform well compared to individual learner models </a:t>
            </a:r>
            <a:endParaRPr lang="en-IN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6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4538" y="186301"/>
            <a:ext cx="5100457" cy="373380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Comparison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5079" y="5777078"/>
            <a:ext cx="84623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Based on Cross Validation R*2 scores across models were plotted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Regression Model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R*2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scores are  lowest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More spread on validations on higher side for </a:t>
            </a:r>
            <a:r>
              <a:rPr lang="en-US" sz="15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Forest, </a:t>
            </a:r>
            <a:r>
              <a:rPr lang="en-US" sz="15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5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5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endParaRPr lang="en-IN" sz="15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95" y="766354"/>
            <a:ext cx="9689528" cy="48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22" y="43661"/>
            <a:ext cx="5349293" cy="429626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and Conclusion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81" y="557349"/>
            <a:ext cx="9016848" cy="6139286"/>
          </a:xfrm>
        </p:spPr>
        <p:txBody>
          <a:bodyPr anchor="t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 smtClean="0"/>
              <a:t>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three brands with highest selling prices are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iPhone 14 Plus, Samsung Galaxy S23 5G and Google Pixel 7 </a:t>
            </a: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128GB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the costliest with bigger heights compared to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256GB Memory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Samsung Cell Phones,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being the differentiator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12MegaPixel Front camera are costliest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and Samsung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most cameras present are of 10 or 8 Mega Pixel,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8GM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most sought after for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how ever the current distribution is having most cell phones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4GB RAM </a:t>
            </a: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Techniques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 better in Model Accuracy than normal learning models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having highest accuracy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bit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ever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neither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fit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 under fit in price predictions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R*2 square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least MAE(Mean Absolute Error ) is present for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 and Discount on Price strategies for Premium(Apple, Samsung ) and Non Premium Brands respectively </a:t>
            </a: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29" y="389225"/>
            <a:ext cx="3030071" cy="2946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7660" y="3335383"/>
            <a:ext cx="27175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Fig-1- Price Histogram  Plot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Interpretation-</a:t>
            </a:r>
          </a:p>
          <a:p>
            <a:pPr marL="342900" indent="-342900">
              <a:buAutoNum type="alphaL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Reflects maximum cell phones with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10k to 40k Range</a:t>
            </a:r>
          </a:p>
          <a:p>
            <a:pPr marL="342900" indent="-342900">
              <a:buAutoNum type="alphaL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No cell Phone on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70k Price bracket,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scope for brands to pitch in at the price point 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1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9910" y="182881"/>
            <a:ext cx="8915399" cy="46663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and Model Building-Case Flow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5792" y="727075"/>
            <a:ext cx="8486458" cy="5816599"/>
          </a:xfrm>
        </p:spPr>
        <p:txBody>
          <a:bodyPr>
            <a:noAutofit/>
          </a:bodyPr>
          <a:lstStyle/>
          <a:p>
            <a:pPr algn="just"/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 Scenario and Objective</a:t>
            </a: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Based Features Observation - 1 ,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Phone Feature and Insights</a:t>
            </a:r>
          </a:p>
          <a:p>
            <a:pPr algn="just"/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Plot and Skewness Interpretation</a:t>
            </a:r>
          </a:p>
          <a:p>
            <a:pPr algn="just"/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Price Models Key Features Comparison</a:t>
            </a:r>
          </a:p>
          <a:p>
            <a:pPr algn="just"/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Importance and Selection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Machine Learning Model Building and Performance Based on KPI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Validations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and Conclusion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429" y="336727"/>
            <a:ext cx="4556811" cy="81280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Scenario and Objective</a:t>
            </a:r>
            <a:endParaRPr lang="en-IN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041" y="1706880"/>
            <a:ext cx="9271862" cy="1915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Project Scenario: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organization is keen to enhance its pricing strategy by gaining a deeper understanding of the key features that influence the prices of mobile </a:t>
            </a: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phones.</a:t>
            </a:r>
          </a:p>
          <a:p>
            <a:pPr marL="0" indent="0">
              <a:buNone/>
            </a:pPr>
            <a:endParaRPr lang="en-I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build a predictive model that can accurately estimate the price of a mobile phone based on its features</a:t>
            </a: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594" y="-34304"/>
            <a:ext cx="6783977" cy="456924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Based Observations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Models-1</a:t>
            </a:r>
            <a:endParaRPr lang="en-IN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1" y="422619"/>
            <a:ext cx="10415898" cy="3313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770261" y="3735799"/>
            <a:ext cx="1023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Galaxy A145G, REDMI Note 12Pro 5G, VIVO Y16, realmeC55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got maximum occurrences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4" y="4258491"/>
            <a:ext cx="6734175" cy="25341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280366" y="4981303"/>
            <a:ext cx="45110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Interpretation 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Top 3 prevalence of Price in market are </a:t>
            </a:r>
            <a:r>
              <a:rPr lang="en-US" sz="1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15999,9999 &amp; 16999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10499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 having least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occurance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 market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7" y="360028"/>
            <a:ext cx="3560902" cy="2249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14" y="259908"/>
            <a:ext cx="3389325" cy="2475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1" y="387518"/>
            <a:ext cx="2978331" cy="21559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607" y="2570979"/>
            <a:ext cx="8264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Fig-1,2,3-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Features-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cell phones with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126GB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4 GB RAM and 16MP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camera</a:t>
            </a:r>
          </a:p>
          <a:p>
            <a:endParaRPr lang="en-IN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7" y="2932021"/>
            <a:ext cx="3806092" cy="2586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45" y="2899324"/>
            <a:ext cx="3683072" cy="2619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3349" y="2899324"/>
            <a:ext cx="3100903" cy="240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57349" y="5686697"/>
            <a:ext cx="8456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Fig-1: </a:t>
            </a:r>
            <a:r>
              <a:rPr lang="en-US" sz="1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16.76 inch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height handset are having maximum presence in the distribution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Fig-2: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Snap Dragon Processors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are mostly used in cell Phones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Fig-3: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5000mH battery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is mostly present across cell phones </a:t>
            </a:r>
          </a:p>
          <a:p>
            <a:endParaRPr lang="en-I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448594" y="-34304"/>
            <a:ext cx="6783977" cy="456924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Based Observations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Models-2</a:t>
            </a:r>
            <a:endParaRPr lang="en-IN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66217" y="5479994"/>
            <a:ext cx="6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Fig-3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8133" y="5350345"/>
            <a:ext cx="64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Fig-2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5132" y="5333800"/>
            <a:ext cx="6444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Fig-1</a:t>
            </a:r>
            <a:endParaRPr lang="en-IN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6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531" y="0"/>
            <a:ext cx="5645384" cy="542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Phone Features and Insights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73" y="496389"/>
            <a:ext cx="2751556" cy="2039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42" y="523914"/>
            <a:ext cx="3834351" cy="20116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053" y="6121336"/>
            <a:ext cx="110624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128GB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the costliest with bigger heights compared to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256GB Memory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Samsung Cell Phones,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being the differentiator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8GM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most sought after for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how ever the current distribution is having most cell phones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4GB RAM </a:t>
            </a:r>
            <a:endParaRPr lang="en-IN" sz="115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" y="496389"/>
            <a:ext cx="5132377" cy="23251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317" y="2830177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Fig-1:Maximum cell phones with 16inch height  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1929" y="2888658"/>
            <a:ext cx="643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Fig-2 &amp;3: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MegaPixel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Front camera are costliest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Apple and Samsung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but most cameras present are of 10 or 8 Mega Pixel, 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6751" y="2591027"/>
            <a:ext cx="1253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Fig-3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05" y="3386833"/>
            <a:ext cx="5125237" cy="28027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068" y="3386833"/>
            <a:ext cx="5728161" cy="26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91" y="501095"/>
            <a:ext cx="11942109" cy="131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05052" y="78377"/>
            <a:ext cx="353568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Plot and Skewness Interpretation</a:t>
            </a:r>
            <a:endParaRPr lang="en-IN" sz="1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4147"/>
            <a:ext cx="2419350" cy="18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294" y="3244147"/>
            <a:ext cx="3106918" cy="21550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28" y="3235157"/>
            <a:ext cx="3096850" cy="2222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50" y="3235157"/>
            <a:ext cx="3589022" cy="2261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374469" y="2011680"/>
            <a:ext cx="114604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Pair Plot Interpretation-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Price 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has got positive relation with features like Mobile Height </a:t>
            </a:r>
          </a:p>
          <a:p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b. Very few </a:t>
            </a:r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lens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 with 1.0 </a:t>
            </a:r>
            <a:r>
              <a:rPr lang="en-US" sz="1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MegaPixel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 , almost data has got 0 Mega Pixel AI lens</a:t>
            </a:r>
          </a:p>
          <a:p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 GB Ram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 has got maximum presence across cell phones and has got maximum price point</a:t>
            </a:r>
            <a:endParaRPr lang="en-IN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553" y="5505380"/>
            <a:ext cx="11724395" cy="109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Skewness Interpretation :</a:t>
            </a:r>
          </a:p>
          <a:p>
            <a:pPr marL="342900" indent="-342900">
              <a:buAutoNum type="alphaLcPeriod"/>
            </a:pP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Maximum positive symmetricity of data for features like Price, Mobile Height and Negative for Battery  </a:t>
            </a:r>
          </a:p>
          <a:p>
            <a:pPr marL="342900" indent="-342900">
              <a:buAutoNum type="alphaLcPeriod"/>
            </a:pP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Mobile Height- From 20MM to 40MM there exists hardly any cell phone in market</a:t>
            </a:r>
          </a:p>
          <a:p>
            <a:pPr marL="342900" indent="-342900">
              <a:buAutoNum type="alphaLcPeriod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Skewness reflects the presence of outliers for the Features across Data Set </a:t>
            </a:r>
          </a:p>
          <a:p>
            <a:endParaRPr lang="en-IN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6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87" y="1979904"/>
            <a:ext cx="4697016" cy="1459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86" y="490745"/>
            <a:ext cx="4697017" cy="1263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56" y="490746"/>
            <a:ext cx="4162697" cy="28201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644434" y="3884023"/>
            <a:ext cx="11312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three brands with highest selling prices are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iPhone 14 Plus, Samsung Galaxy S23 5G and Google Pixel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Three highest price models within Apple  brand are  Apple iPhone 14Plus, Apple iPhone12 and Apple  iPhone11</a:t>
            </a:r>
          </a:p>
          <a:p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Phones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most costliest in market with equal front and Rear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of 12 Mega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Highest price models within Samsung Brand are Samsung Galaxy S23 5G, Samsung Galaxy S22 Plus 5G, Samsung Galaxy Z Flip 5G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Night, Purple and Straight are three key colors of Apple I Phone 14 Plus with 4323Mh Battery each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costliest phones are shorter by 2mm in Height compared to Apple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587931" y="46609"/>
            <a:ext cx="525126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Highest Price Models- Key Feature Comparison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590" y="110305"/>
            <a:ext cx="4802690" cy="353342"/>
          </a:xfrm>
          <a:solidFill>
            <a:schemeClr val="bg2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and Selection 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1708" y="3108093"/>
            <a:ext cx="4828406" cy="25786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89" y="623191"/>
            <a:ext cx="5419725" cy="23244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88" y="3239589"/>
            <a:ext cx="5527449" cy="25312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393821" y="983757"/>
            <a:ext cx="4280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High Degree of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correlation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Key Features related to price are –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Memory, RAM, Mobile Height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0195" y="5866970"/>
            <a:ext cx="4631422" cy="54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–Key Features are – 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Battery, Memory, Processor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7217" y="5770823"/>
            <a:ext cx="521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ExtraTree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–Key Features are –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Battery, Mobile Height ,Processor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458538" y="1274712"/>
            <a:ext cx="827558" cy="1567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1691</TotalTime>
  <Words>965</Words>
  <Application>Microsoft Office PowerPoint</Application>
  <PresentationFormat>Widescreen</PresentationFormat>
  <Paragraphs>147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Feature Extraction and Price Prediction-Cell Phones</vt:lpstr>
      <vt:lpstr>Feature Extraction and Model Building-Case Flow</vt:lpstr>
      <vt:lpstr> Project Scenario and Objective</vt:lpstr>
      <vt:lpstr>EDA Based Observations Across Models-1</vt:lpstr>
      <vt:lpstr>EDA Based Observations Across Models-2</vt:lpstr>
      <vt:lpstr>Cell Phone Features and Insights</vt:lpstr>
      <vt:lpstr>PowerPoint Presentation</vt:lpstr>
      <vt:lpstr>PowerPoint Presentation</vt:lpstr>
      <vt:lpstr>Feature Importance and Selection </vt:lpstr>
      <vt:lpstr>Supervised Regression Machine Learning Models and KPI</vt:lpstr>
      <vt:lpstr>Cross Validation Comparison</vt:lpstr>
      <vt:lpstr>Recommendations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133</cp:revision>
  <dcterms:created xsi:type="dcterms:W3CDTF">2024-09-25T15:45:16Z</dcterms:created>
  <dcterms:modified xsi:type="dcterms:W3CDTF">2024-10-04T09:21:37Z</dcterms:modified>
</cp:coreProperties>
</file>